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8" r:id="rId4"/>
    <p:sldId id="257" r:id="rId5"/>
    <p:sldId id="258" r:id="rId6"/>
    <p:sldId id="260" r:id="rId7"/>
    <p:sldId id="262" r:id="rId8"/>
    <p:sldId id="264" r:id="rId9"/>
    <p:sldId id="263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7"/>
    <p:restoredTop sz="94666"/>
  </p:normalViewPr>
  <p:slideViewPr>
    <p:cSldViewPr snapToGrid="0" snapToObjects="1">
      <p:cViewPr varScale="1">
        <p:scale>
          <a:sx n="87" d="100"/>
          <a:sy n="87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8CA7-B49A-B34D-A390-62044C72C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8E785-D933-F946-AF2D-5CDE5D217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2B55C-E123-0C44-B766-D23235B4F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00A97-E70A-C347-BEDC-0322A10E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267B0-F70C-DB4C-B937-ECD1153A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8A79-6DBE-4640-A24C-8BECB319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DB15B-E044-2C45-BF33-958AD2480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3EBA5-0C6F-624B-ACBB-C928C747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349DD-E28F-2040-98A4-A7DE9F90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71DA6-E08E-0644-9374-A6174052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96F93-25D4-5641-AE54-AC2579A9C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ABEE1-ED51-EB49-A44B-FD1AA685F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0D3CE-8510-4F46-885F-6C75BDAA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22CF2-5EE1-A84E-B1CA-D9FB5926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CDB1A-9DF6-6B47-9256-8BEDD3E0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7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BEE0-F1D7-F64E-803A-0A40A001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233A2-9DB4-584A-9F13-14E8A7CB8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94949-3257-A944-BA07-22709DC0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7BB62-EE2E-C144-8D4A-5CDE4285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F8F9-2DDA-9644-B501-B2E3BD3F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4BCA-ED73-E545-9130-CD57984E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32BAD-9CC2-5C4C-B098-8A41D9AD1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632D7-9AF1-5141-93D5-097695F9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6A450-32D1-0F4E-AA81-4EC3FA1C3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36028-0481-4A44-ABBB-91661E58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4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0D92-61B8-B749-981E-A858C819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F530D-D4C3-C641-A771-2BE26D894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79419-77D5-984F-BD91-8A9DE58D8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2EF98-89EA-954A-BB8D-B2577E17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3D9C5-D6D4-5646-82DC-9ADE96B9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56C61-678E-1748-A084-E8DF8E27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7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6506-7BB2-224E-8C0F-11CA0EA2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F83B3-462A-9E45-9367-E56459AD9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7C1FE-FB7C-3645-86CA-E00231302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56E97-FC2B-A04A-9C84-868ED5968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08D6C-C4DF-A048-9FF6-B559E3363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46FCCA-8ABA-7E43-A70D-B016F4DB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52B18-20E2-E341-A67E-9DFBD240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5108D-2CED-D64C-8D5A-36BC6D91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6E3F-DDB7-C54F-9494-8B18AF33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25075-F4C4-5E44-83C5-8CC787A9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8775D-3764-5447-B480-B129687B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E7D97-5495-5142-9D1F-AD6B315C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2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F32C0-A86D-354F-BCE2-059294B16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E6495-25CD-3148-BFA6-5B89CF8A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B98D9-FCCA-AA45-B2AF-2A094250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8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4932-0D71-164B-8DB3-C615D10C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C6012-0F74-4143-AA52-17AF9625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E7198-517F-7D47-959A-504900532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9EE81-F22B-B445-8CD2-0CE95A3D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0B30-DFDF-4841-B984-84FBB256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981D7-8DBA-D54D-B802-633FF8BE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0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B011-830A-DD48-9A00-644ADC3F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1EA73-0D1C-B547-A47D-966E81ED8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C0DF8-4670-1346-B273-EAB8667C5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6D00F-D467-D448-9E16-8CDCDE1B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BF209-8C99-E545-AA5E-D7F08F890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572BB-45F1-254F-943B-5B7D4E65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2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0C75C-8CE3-FC4A-8680-29B7F5F8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AACDC-64A1-0C4C-87D5-FCFDCAD72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B8A65-A1FA-6D4E-AC55-40F949821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4C22D-0DFD-4844-B058-B3FE35076C12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EB639-3F8D-A04F-8BAE-DE432F27A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CD3AA-4AA1-0A40-A144-5C5D36B60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17995-B0B2-3742-9B07-97B6C4E4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://www.vitamin-ha.com/wp-content/uploads/2013/04/misc-riding-bike-in-snow.jpg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https://media.timeout.com/images/100448965/image.jpg" TargetMode="Externa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93A069-7118-E240-ACD3-5770D26CA6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2EEF4150-AB5F-334B-A984-AA05DABA1DA7}"/>
              </a:ext>
            </a:extLst>
          </p:cNvPr>
          <p:cNvSpPr/>
          <p:nvPr/>
        </p:nvSpPr>
        <p:spPr>
          <a:xfrm rot="21360000">
            <a:off x="3407" y="5656501"/>
            <a:ext cx="7653621" cy="371904"/>
          </a:xfrm>
          <a:prstGeom prst="chevron">
            <a:avLst/>
          </a:prstGeom>
          <a:gradFill flip="none" rotWithShape="1">
            <a:gsLst>
              <a:gs pos="0">
                <a:srgbClr val="002060"/>
              </a:gs>
              <a:gs pos="43000">
                <a:schemeClr val="accent1">
                  <a:shade val="67500"/>
                  <a:satMod val="115000"/>
                </a:schemeClr>
              </a:gs>
              <a:gs pos="100000">
                <a:srgbClr val="00B0F0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DF7766-2D8F-B24C-9BD3-11CD754C4482}"/>
              </a:ext>
            </a:extLst>
          </p:cNvPr>
          <p:cNvSpPr txBox="1">
            <a:spLocks/>
          </p:cNvSpPr>
          <p:nvPr/>
        </p:nvSpPr>
        <p:spPr>
          <a:xfrm rot="21361785">
            <a:off x="-867976" y="3289499"/>
            <a:ext cx="8925207" cy="24817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0070C0"/>
                </a:solidFill>
                <a:latin typeface="Impact" panose="020B0806030902050204" pitchFamily="34" charset="0"/>
              </a:rPr>
              <a:t>CITIBIKE ANALYTICS</a:t>
            </a:r>
          </a:p>
          <a:p>
            <a:r>
              <a:rPr lang="en-US" sz="7200" dirty="0">
                <a:solidFill>
                  <a:srgbClr val="0070C0"/>
                </a:solidFill>
                <a:latin typeface="Impact" panose="020B0806030902050204" pitchFamily="34" charset="0"/>
              </a:rPr>
              <a:t>2015 - 2019</a:t>
            </a:r>
          </a:p>
        </p:txBody>
      </p:sp>
    </p:spTree>
    <p:extLst>
      <p:ext uri="{BB962C8B-B14F-4D97-AF65-F5344CB8AC3E}">
        <p14:creationId xmlns:p14="http://schemas.microsoft.com/office/powerpoint/2010/main" val="619239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711-609D-0449-91DF-7AEC34A5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93" y="1733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MOST USED STATIONS: WHERE ARE THEY?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D7E44-A77F-A94B-9889-8191FFA2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6C655E-E05D-D24D-A2BC-FDBCB3423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77" y="1498960"/>
            <a:ext cx="7100530" cy="5102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5C8E0D-E056-A246-9A86-5AB3911235DA}"/>
              </a:ext>
            </a:extLst>
          </p:cNvPr>
          <p:cNvSpPr txBox="1"/>
          <p:nvPr/>
        </p:nvSpPr>
        <p:spPr>
          <a:xfrm>
            <a:off x="530942" y="1725561"/>
            <a:ext cx="41295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oper Black" panose="0208090404030B020404" pitchFamily="18" charset="77"/>
              </a:rPr>
              <a:t>STATION ID:  </a:t>
            </a:r>
            <a:r>
              <a:rPr lang="en-US" sz="2400" dirty="0">
                <a:solidFill>
                  <a:srgbClr val="C00000"/>
                </a:solidFill>
                <a:latin typeface="Cooper Black" panose="0208090404030B020404" pitchFamily="18" charset="77"/>
              </a:rPr>
              <a:t>128, 964</a:t>
            </a:r>
          </a:p>
          <a:p>
            <a:endParaRPr lang="en-US" sz="2400" dirty="0">
              <a:latin typeface="Cooper Black" panose="0208090404030B020404" pitchFamily="18" charset="77"/>
            </a:endParaRPr>
          </a:p>
          <a:p>
            <a:r>
              <a:rPr lang="en-US" sz="2400" dirty="0">
                <a:latin typeface="Cooper Black" panose="0208090404030B020404" pitchFamily="18" charset="77"/>
              </a:rPr>
              <a:t>NAME: </a:t>
            </a:r>
            <a:r>
              <a:rPr lang="en-US" sz="2400" dirty="0">
                <a:solidFill>
                  <a:srgbClr val="C00000"/>
                </a:solidFill>
                <a:latin typeface="Cooper Black" panose="0208090404030B020404" pitchFamily="18" charset="77"/>
              </a:rPr>
              <a:t>GROVE ST PATH</a:t>
            </a:r>
          </a:p>
          <a:p>
            <a:endParaRPr lang="en-US" sz="2400" dirty="0">
              <a:solidFill>
                <a:srgbClr val="C00000"/>
              </a:solidFill>
              <a:latin typeface="Cooper Black" panose="0208090404030B020404" pitchFamily="18" charset="77"/>
            </a:endParaRPr>
          </a:p>
          <a:p>
            <a:endParaRPr lang="en-US" sz="2400" dirty="0">
              <a:solidFill>
                <a:srgbClr val="C00000"/>
              </a:solidFill>
              <a:latin typeface="Cooper Black" panose="0208090404030B020404" pitchFamily="18" charset="77"/>
            </a:endParaRPr>
          </a:p>
          <a:p>
            <a:endParaRPr lang="en-US" sz="2400" dirty="0">
              <a:solidFill>
                <a:srgbClr val="C00000"/>
              </a:solidFill>
              <a:latin typeface="Cooper Black" panose="0208090404030B020404" pitchFamily="18" charset="77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77"/>
              </a:rPr>
              <a:t>STATIONS IN BLUE</a:t>
            </a: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77"/>
              </a:rPr>
              <a:t>LEAST USED </a:t>
            </a:r>
          </a:p>
        </p:txBody>
      </p:sp>
    </p:spTree>
    <p:extLst>
      <p:ext uri="{BB962C8B-B14F-4D97-AF65-F5344CB8AC3E}">
        <p14:creationId xmlns:p14="http://schemas.microsoft.com/office/powerpoint/2010/main" val="17273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711-609D-0449-91DF-7AEC34A5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93" y="1733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START AND END STATIONS?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D7E44-A77F-A94B-9889-8191FFA2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6C655E-E05D-D24D-A2BC-FDBCB3423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4" y="2651127"/>
            <a:ext cx="5409999" cy="3887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1100A7-77AE-D14D-8D97-A268891C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577" y="2649357"/>
            <a:ext cx="5233629" cy="3966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8B4B6-86C5-8745-8660-D2B75DE00CE4}"/>
              </a:ext>
            </a:extLst>
          </p:cNvPr>
          <p:cNvSpPr txBox="1"/>
          <p:nvPr/>
        </p:nvSpPr>
        <p:spPr>
          <a:xfrm>
            <a:off x="943897" y="1325564"/>
            <a:ext cx="811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And more places to go and end 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31F1B-7CE8-1F4F-BF2D-694282271DE5}"/>
              </a:ext>
            </a:extLst>
          </p:cNvPr>
          <p:cNvSpPr txBox="1"/>
          <p:nvPr/>
        </p:nvSpPr>
        <p:spPr>
          <a:xfrm>
            <a:off x="1444042" y="2089158"/>
            <a:ext cx="284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Places to Start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DEEB9-C556-E746-8DD2-BE2A3AFC5D82}"/>
              </a:ext>
            </a:extLst>
          </p:cNvPr>
          <p:cNvSpPr txBox="1"/>
          <p:nvPr/>
        </p:nvSpPr>
        <p:spPr>
          <a:xfrm>
            <a:off x="8370190" y="2089158"/>
            <a:ext cx="284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Places to End</a:t>
            </a:r>
          </a:p>
        </p:txBody>
      </p:sp>
    </p:spTree>
    <p:extLst>
      <p:ext uri="{BB962C8B-B14F-4D97-AF65-F5344CB8AC3E}">
        <p14:creationId xmlns:p14="http://schemas.microsoft.com/office/powerpoint/2010/main" val="284802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711-609D-0449-91DF-7AEC34A5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25" y="232390"/>
            <a:ext cx="5777753" cy="110044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HOW IS IT BEEN GOING?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D7E44-A77F-A94B-9889-8191FFA2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E87F6D-76BA-2D48-8F0E-96A53B5746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5387008"/>
            <a:ext cx="12192000" cy="1470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B73DA-6EB1-3042-A2F5-0FEC8DA53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082" y="1332835"/>
            <a:ext cx="8986995" cy="516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F52FE2-55FD-9B4E-A976-B36194BE400A}"/>
              </a:ext>
            </a:extLst>
          </p:cNvPr>
          <p:cNvSpPr txBox="1"/>
          <p:nvPr/>
        </p:nvSpPr>
        <p:spPr>
          <a:xfrm>
            <a:off x="215153" y="1319178"/>
            <a:ext cx="2702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Impact" panose="020B0806030902050204" pitchFamily="34" charset="0"/>
              </a:rPr>
              <a:t>Max Rides:</a:t>
            </a:r>
          </a:p>
          <a:p>
            <a:r>
              <a:rPr lang="en-US" dirty="0"/>
              <a:t>2015 =&gt; 16,967</a:t>
            </a:r>
          </a:p>
          <a:p>
            <a:r>
              <a:rPr lang="en-US" dirty="0"/>
              <a:t>2016 =&gt; 30, 663</a:t>
            </a:r>
          </a:p>
          <a:p>
            <a:r>
              <a:rPr lang="en-US" dirty="0"/>
              <a:t>2017 =&gt; 32, 803</a:t>
            </a:r>
          </a:p>
          <a:p>
            <a:r>
              <a:rPr lang="en-US" dirty="0"/>
              <a:t>2018 =&gt; 44,432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E70E1-0243-8C48-9F44-0DB4FDEF388F}"/>
              </a:ext>
            </a:extLst>
          </p:cNvPr>
          <p:cNvSpPr txBox="1"/>
          <p:nvPr/>
        </p:nvSpPr>
        <p:spPr>
          <a:xfrm>
            <a:off x="215153" y="2875181"/>
            <a:ext cx="2165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 June so far:</a:t>
            </a:r>
          </a:p>
          <a:p>
            <a:r>
              <a:rPr lang="en-US" dirty="0"/>
              <a:t>39, 430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80643-1F3E-3E45-A691-CBF4357DD5D3}"/>
              </a:ext>
            </a:extLst>
          </p:cNvPr>
          <p:cNvSpPr txBox="1"/>
          <p:nvPr/>
        </p:nvSpPr>
        <p:spPr>
          <a:xfrm>
            <a:off x="215153" y="3676258"/>
            <a:ext cx="2842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Impact" panose="020B0806030902050204" pitchFamily="34" charset="0"/>
              </a:rPr>
              <a:t>2015 – 2018</a:t>
            </a:r>
          </a:p>
          <a:p>
            <a:r>
              <a:rPr lang="en-US" sz="2400" dirty="0">
                <a:solidFill>
                  <a:srgbClr val="C00000"/>
                </a:solidFill>
                <a:latin typeface="Impact" panose="020B0806030902050204" pitchFamily="34" charset="0"/>
              </a:rPr>
              <a:t>261.87 % </a:t>
            </a:r>
            <a:r>
              <a:rPr lang="en-US" sz="2400" dirty="0">
                <a:solidFill>
                  <a:schemeClr val="accent1"/>
                </a:solidFill>
                <a:latin typeface="Impact" panose="020B0806030902050204" pitchFamily="34" charset="0"/>
              </a:rPr>
              <a:t>Max Growth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A0338-C9DF-3E40-8157-4FA88229A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813" y="365125"/>
            <a:ext cx="2133600" cy="723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D7C851-5AB8-944A-89B1-31B2F0AD62F6}"/>
              </a:ext>
            </a:extLst>
          </p:cNvPr>
          <p:cNvSpPr txBox="1"/>
          <p:nvPr/>
        </p:nvSpPr>
        <p:spPr>
          <a:xfrm>
            <a:off x="215153" y="4671914"/>
            <a:ext cx="2842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Impact" panose="020B0806030902050204" pitchFamily="34" charset="0"/>
              </a:rPr>
              <a:t>TOTAL</a:t>
            </a:r>
          </a:p>
          <a:p>
            <a:r>
              <a:rPr lang="en-US" sz="5400" dirty="0">
                <a:solidFill>
                  <a:srgbClr val="C00000"/>
                </a:solidFill>
                <a:latin typeface="Impact" panose="020B0806030902050204" pitchFamily="34" charset="0"/>
              </a:rPr>
              <a:t>1,075,016</a:t>
            </a:r>
            <a:endParaRPr lang="en-US" sz="54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83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1D9A6B-8A25-4249-8134-DD543C687AFF}"/>
              </a:ext>
            </a:extLst>
          </p:cNvPr>
          <p:cNvSpPr txBox="1">
            <a:spLocks/>
          </p:cNvSpPr>
          <p:nvPr/>
        </p:nvSpPr>
        <p:spPr>
          <a:xfrm>
            <a:off x="838200" y="188147"/>
            <a:ext cx="5872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SUMMER OR WINTER?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A26068-2495-B047-A839-062951253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69805"/>
            <a:ext cx="1717843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Resultado de imagen para riding bike with snow">
            <a:extLst>
              <a:ext uri="{FF2B5EF4-FFF2-40B4-BE49-F238E27FC236}">
                <a16:creationId xmlns:a16="http://schemas.microsoft.com/office/drawing/2014/main" id="{BAF9F09B-FBBD-1A44-9955-B7623B46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18" y="2117338"/>
            <a:ext cx="4236747" cy="32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9D19231F-C4B7-8548-ADDA-C2C73C14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547" y="2071619"/>
            <a:ext cx="202723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2" descr="Resultado de imagen para riding bike summer nyc">
            <a:extLst>
              <a:ext uri="{FF2B5EF4-FFF2-40B4-BE49-F238E27FC236}">
                <a16:creationId xmlns:a16="http://schemas.microsoft.com/office/drawing/2014/main" id="{73ADC176-A792-AD4E-928F-45812C7D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47" y="2071619"/>
            <a:ext cx="4829453" cy="32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FE0C84-31C9-F141-A05F-1651E7C043F1}"/>
              </a:ext>
            </a:extLst>
          </p:cNvPr>
          <p:cNvSpPr txBox="1"/>
          <p:nvPr/>
        </p:nvSpPr>
        <p:spPr>
          <a:xfrm>
            <a:off x="1322294" y="1408299"/>
            <a:ext cx="428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do people prefer?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7583D4E-4F32-9B4F-9D91-7E86CC7AE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F6595-AA99-8F49-9553-CE7758FCC3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0" y="5387008"/>
            <a:ext cx="12192000" cy="14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2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711-609D-0449-91DF-7AEC34A5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8147"/>
            <a:ext cx="51054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HEAT ON THE RIDE  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D7E44-A77F-A94B-9889-8191FFA2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E87F6D-76BA-2D48-8F0E-96A53B5746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5387008"/>
            <a:ext cx="12192000" cy="1470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8A0FD-70A5-6F46-BF92-A491FE06BD95}"/>
              </a:ext>
            </a:extLst>
          </p:cNvPr>
          <p:cNvSpPr txBox="1"/>
          <p:nvPr/>
        </p:nvSpPr>
        <p:spPr>
          <a:xfrm>
            <a:off x="1322294" y="1408299"/>
            <a:ext cx="428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People love Summer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384E54-0262-9640-9B63-93C21E08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75" y="1922929"/>
            <a:ext cx="8825158" cy="4854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FC4CF9-A733-814F-9B4F-91CE8E6C050E}"/>
              </a:ext>
            </a:extLst>
          </p:cNvPr>
          <p:cNvSpPr txBox="1"/>
          <p:nvPr/>
        </p:nvSpPr>
        <p:spPr>
          <a:xfrm>
            <a:off x="9399494" y="2003612"/>
            <a:ext cx="26625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Impact" panose="020B0806030902050204" pitchFamily="34" charset="0"/>
              </a:rPr>
              <a:t>MORE RIDES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Darker colors.</a:t>
            </a:r>
          </a:p>
          <a:p>
            <a:r>
              <a:rPr lang="en-US" dirty="0">
                <a:solidFill>
                  <a:srgbClr val="C00000"/>
                </a:solidFill>
              </a:rPr>
              <a:t>From May to October</a:t>
            </a:r>
          </a:p>
        </p:txBody>
      </p:sp>
    </p:spTree>
    <p:extLst>
      <p:ext uri="{BB962C8B-B14F-4D97-AF65-F5344CB8AC3E}">
        <p14:creationId xmlns:p14="http://schemas.microsoft.com/office/powerpoint/2010/main" val="404401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711-609D-0449-91DF-7AEC34A5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88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FAVORITE STATIONS JUNE: 30th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D7E44-A77F-A94B-9889-8191FFA2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F92CF5-4690-8F48-9350-85D43537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4"/>
            <a:ext cx="9309100" cy="270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5BC4E-578E-EA42-B383-7E0EAFFEA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0664"/>
            <a:ext cx="9626600" cy="2650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B9318-7645-2041-B6AA-CF94DCA17605}"/>
              </a:ext>
            </a:extLst>
          </p:cNvPr>
          <p:cNvSpPr txBox="1"/>
          <p:nvPr/>
        </p:nvSpPr>
        <p:spPr>
          <a:xfrm>
            <a:off x="7683910" y="2678114"/>
            <a:ext cx="366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Impact" panose="020B0806030902050204" pitchFamily="34" charset="0"/>
              </a:rPr>
              <a:t>GROVE ST PATH !!!!</a:t>
            </a:r>
          </a:p>
        </p:txBody>
      </p:sp>
    </p:spTree>
    <p:extLst>
      <p:ext uri="{BB962C8B-B14F-4D97-AF65-F5344CB8AC3E}">
        <p14:creationId xmlns:p14="http://schemas.microsoft.com/office/powerpoint/2010/main" val="185066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711-609D-0449-91DF-7AEC34A5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3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NOT SO FAVORITE STATIONS: JUNE 30th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D7E44-A77F-A94B-9889-8191FFA2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D4ABB9-B787-E94F-8AAC-D3E110B9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7" y="1325564"/>
            <a:ext cx="9563100" cy="2597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2B952B-09D8-D842-8933-90068E612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17" y="3923124"/>
            <a:ext cx="9537700" cy="2759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E2159F-FFF2-044B-A1A0-FE909AA5060F}"/>
              </a:ext>
            </a:extLst>
          </p:cNvPr>
          <p:cNvSpPr txBox="1"/>
          <p:nvPr/>
        </p:nvSpPr>
        <p:spPr>
          <a:xfrm>
            <a:off x="8552152" y="4237232"/>
            <a:ext cx="280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Impact" panose="020B0806030902050204" pitchFamily="34" charset="0"/>
              </a:rPr>
              <a:t>JCBS DEPOT</a:t>
            </a:r>
          </a:p>
        </p:txBody>
      </p:sp>
    </p:spTree>
    <p:extLst>
      <p:ext uri="{BB962C8B-B14F-4D97-AF65-F5344CB8AC3E}">
        <p14:creationId xmlns:p14="http://schemas.microsoft.com/office/powerpoint/2010/main" val="180589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711-609D-0449-91DF-7AEC34A5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3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WHO RIDES : JUNE 30th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D7E44-A77F-A94B-9889-8191FFA2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6E51D-89CE-3F47-AB6F-7D8C3890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62" y="1505310"/>
            <a:ext cx="3594100" cy="5352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151E0-7B56-E040-8903-DD590D088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248" y="3827793"/>
            <a:ext cx="2856810" cy="2856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08E6A-0F16-8E48-8FB6-A9381C57E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42" y="1561486"/>
            <a:ext cx="4196834" cy="3665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E2DE2-A984-A440-95BA-1D463F1CD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581" y="5444412"/>
            <a:ext cx="1240191" cy="124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2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711-609D-0449-91DF-7AEC34A5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397"/>
            <a:ext cx="6255774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WHO RIDES MORE?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D7E44-A77F-A94B-9889-8191FFA2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80631B-93C4-AF4B-AE1A-9B65C148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63" y="1325564"/>
            <a:ext cx="5980717" cy="5532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4BAC4-E975-3C48-AD84-38993EDB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865" y="1729792"/>
            <a:ext cx="2929468" cy="2197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9E2760-75FB-6F46-B1AC-F240C796C5BD}"/>
              </a:ext>
            </a:extLst>
          </p:cNvPr>
          <p:cNvSpPr txBox="1"/>
          <p:nvPr/>
        </p:nvSpPr>
        <p:spPr>
          <a:xfrm>
            <a:off x="1219055" y="1268127"/>
            <a:ext cx="625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Subscriber or occasional rider?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BE8C-1AEA-6341-B677-143D88881C15}"/>
              </a:ext>
            </a:extLst>
          </p:cNvPr>
          <p:cNvSpPr txBox="1"/>
          <p:nvPr/>
        </p:nvSpPr>
        <p:spPr>
          <a:xfrm>
            <a:off x="277667" y="3370567"/>
            <a:ext cx="188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Tourists?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EF77B-FABE-4E40-974C-547D9CED2737}"/>
              </a:ext>
            </a:extLst>
          </p:cNvPr>
          <p:cNvSpPr txBox="1"/>
          <p:nvPr/>
        </p:nvSpPr>
        <p:spPr>
          <a:xfrm>
            <a:off x="277667" y="3919589"/>
            <a:ext cx="188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On urgency?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7CF50-33F5-0743-91E3-A87893917F3A}"/>
              </a:ext>
            </a:extLst>
          </p:cNvPr>
          <p:cNvSpPr txBox="1"/>
          <p:nvPr/>
        </p:nvSpPr>
        <p:spPr>
          <a:xfrm>
            <a:off x="8596200" y="3498717"/>
            <a:ext cx="281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City Resident?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CAAF0-B019-0A4F-9408-0DD643F46A9E}"/>
              </a:ext>
            </a:extLst>
          </p:cNvPr>
          <p:cNvSpPr txBox="1"/>
          <p:nvPr/>
        </p:nvSpPr>
        <p:spPr>
          <a:xfrm>
            <a:off x="8596200" y="3991215"/>
            <a:ext cx="35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Neighborhood Resident?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80F666-8514-244A-AA73-494C76F0CBAF}"/>
              </a:ext>
            </a:extLst>
          </p:cNvPr>
          <p:cNvSpPr txBox="1"/>
          <p:nvPr/>
        </p:nvSpPr>
        <p:spPr>
          <a:xfrm>
            <a:off x="277667" y="4488178"/>
            <a:ext cx="211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Car repairing?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52EDC-1BD0-8F44-A7B2-A90E57B0E6D8}"/>
              </a:ext>
            </a:extLst>
          </p:cNvPr>
          <p:cNvSpPr txBox="1"/>
          <p:nvPr/>
        </p:nvSpPr>
        <p:spPr>
          <a:xfrm>
            <a:off x="8596200" y="4488178"/>
            <a:ext cx="35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Short daily ride?</a:t>
            </a:r>
          </a:p>
        </p:txBody>
      </p:sp>
    </p:spTree>
    <p:extLst>
      <p:ext uri="{BB962C8B-B14F-4D97-AF65-F5344CB8AC3E}">
        <p14:creationId xmlns:p14="http://schemas.microsoft.com/office/powerpoint/2010/main" val="281216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711-609D-0449-91DF-7AEC34A5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3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A LONG RIDE </a:t>
            </a:r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  <a:sym typeface="Wingdings" pitchFamily="2" charset="2"/>
              </a:rPr>
              <a:t></a:t>
            </a:r>
            <a:r>
              <a:rPr lang="en-US" dirty="0">
                <a:solidFill>
                  <a:srgbClr val="0070C0"/>
                </a:solidFill>
                <a:latin typeface="Impact" panose="020B0806030902050204" pitchFamily="34" charset="0"/>
              </a:rPr>
              <a:t> MAINTENANCE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D7E44-A77F-A94B-9889-8191FFA2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262533" y="0"/>
            <a:ext cx="2929467" cy="132556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40144-312F-154B-AED8-2360A93F0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3" y="2483461"/>
            <a:ext cx="2447686" cy="2447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791D4-2FD1-E24C-B223-52627180C11C}"/>
              </a:ext>
            </a:extLst>
          </p:cNvPr>
          <p:cNvSpPr txBox="1"/>
          <p:nvPr/>
        </p:nvSpPr>
        <p:spPr>
          <a:xfrm>
            <a:off x="5279923" y="4916685"/>
            <a:ext cx="735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77"/>
              </a:rPr>
              <a:t>REPAIR IT!!!  IT IS WORTH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B2377-391F-E841-809F-FF981DE9E155}"/>
              </a:ext>
            </a:extLst>
          </p:cNvPr>
          <p:cNvSpPr txBox="1"/>
          <p:nvPr/>
        </p:nvSpPr>
        <p:spPr>
          <a:xfrm>
            <a:off x="5279923" y="5405023"/>
            <a:ext cx="458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used Bikes need repairing sooner.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9AFF0-8EA3-294E-AD88-3C7512E2BF4D}"/>
              </a:ext>
            </a:extLst>
          </p:cNvPr>
          <p:cNvSpPr txBox="1"/>
          <p:nvPr/>
        </p:nvSpPr>
        <p:spPr>
          <a:xfrm>
            <a:off x="1076906" y="4931147"/>
            <a:ext cx="4129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LUCKY NUMBER !!! 24519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93E67B-91A7-B343-A371-7F2654805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5" y="1325564"/>
            <a:ext cx="8737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8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189</Words>
  <Application>Microsoft Macintosh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Cooper Black</vt:lpstr>
      <vt:lpstr>Impact</vt:lpstr>
      <vt:lpstr>Office Theme</vt:lpstr>
      <vt:lpstr>PowerPoint Presentation</vt:lpstr>
      <vt:lpstr>HOW IS IT BEEN GOING?</vt:lpstr>
      <vt:lpstr>PowerPoint Presentation</vt:lpstr>
      <vt:lpstr>HEAT ON THE RIDE  !!!</vt:lpstr>
      <vt:lpstr>FAVORITE STATIONS JUNE: 30th</vt:lpstr>
      <vt:lpstr>NOT SO FAVORITE STATIONS: JUNE 30th</vt:lpstr>
      <vt:lpstr>WHO RIDES : JUNE 30th</vt:lpstr>
      <vt:lpstr>WHO RIDES MORE?</vt:lpstr>
      <vt:lpstr>A LONG RIDE  MAINTENANCE</vt:lpstr>
      <vt:lpstr>MOST USED STATIONS: WHERE ARE THEY?</vt:lpstr>
      <vt:lpstr>START AND END STATIONS?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2019-07-21T00:54:11Z</dcterms:created>
  <dcterms:modified xsi:type="dcterms:W3CDTF">2019-07-21T03:53:13Z</dcterms:modified>
</cp:coreProperties>
</file>